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10" r:id="rId5"/>
    <p:sldId id="276" r:id="rId6"/>
    <p:sldId id="305" r:id="rId7"/>
    <p:sldId id="314" r:id="rId8"/>
    <p:sldId id="315" r:id="rId9"/>
    <p:sldId id="316" r:id="rId10"/>
    <p:sldId id="317" r:id="rId11"/>
    <p:sldId id="320" r:id="rId12"/>
    <p:sldId id="318" r:id="rId13"/>
    <p:sldId id="302" r:id="rId14"/>
    <p:sldId id="274" r:id="rId15"/>
    <p:sldId id="309" r:id="rId16"/>
    <p:sldId id="324" r:id="rId17"/>
    <p:sldId id="321" r:id="rId18"/>
    <p:sldId id="322" r:id="rId19"/>
    <p:sldId id="325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1D"/>
    <a:srgbClr val="76B7B2"/>
    <a:srgbClr val="E15759"/>
    <a:srgbClr val="E15557"/>
    <a:srgbClr val="4E79A7"/>
    <a:srgbClr val="F28E2B"/>
    <a:srgbClr val="4A5EE6"/>
    <a:srgbClr val="132BDC"/>
    <a:srgbClr val="DCE0FC"/>
    <a:srgbClr val="FD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8C702A-A052-4870-BE07-00AE7350B2BB}" v="3" dt="2024-07-20T13:17:17.863"/>
    <p1510:client id="{ECB7BF22-FB95-489B-BA3F-C511BAF3E75E}" v="1563" dt="2024-07-20T14:18:37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Orders</c:v>
                </c:pt>
              </c:strCache>
            </c:strRef>
          </c:tx>
          <c:spPr>
            <a:solidFill>
              <a:srgbClr val="F28E2B"/>
            </a:solidFill>
          </c:spPr>
          <c:dPt>
            <c:idx val="0"/>
            <c:bubble3D val="0"/>
            <c:spPr>
              <a:solidFill>
                <a:srgbClr val="4E79A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A9-4FE7-AE50-CF4D56178F4B}"/>
              </c:ext>
            </c:extLst>
          </c:dPt>
          <c:dPt>
            <c:idx val="1"/>
            <c:bubble3D val="0"/>
            <c:spPr>
              <a:solidFill>
                <a:srgbClr val="F28E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EA9-4FE7-AE50-CF4D56178F4B}"/>
              </c:ext>
            </c:extLst>
          </c:dPt>
          <c:dPt>
            <c:idx val="2"/>
            <c:bubble3D val="0"/>
            <c:spPr>
              <a:solidFill>
                <a:srgbClr val="E1575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A9-4FE7-AE50-CF4D56178F4B}"/>
              </c:ext>
            </c:extLst>
          </c:dPt>
          <c:dPt>
            <c:idx val="3"/>
            <c:bubble3D val="0"/>
            <c:spPr>
              <a:solidFill>
                <a:srgbClr val="76B7B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EA9-4FE7-AE50-CF4D56178F4B}"/>
              </c:ext>
            </c:extLst>
          </c:dPt>
          <c:dLbls>
            <c:dLbl>
              <c:idx val="0"/>
              <c:layout>
                <c:manualLayout>
                  <c:x val="0.10390624999999998"/>
                  <c:y val="-3.229348667169404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  <a:latin typeface="+mn-lt"/>
                        <a:ea typeface="+mn-ea"/>
                        <a:cs typeface="+mn-cs"/>
                      </a:defRPr>
                    </a:pPr>
                    <a:fld id="{87FDA468-0BDD-48F4-89FC-630253858073}" type="CATEGORYNAME">
                      <a:rPr lang="en-US" sz="1400" smtClean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</a:rPr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[CATEGORY NAME]</a:t>
                    </a:fld>
                    <a:br>
                      <a:rPr lang="en-US" sz="1400" baseline="0" dirty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</a:rPr>
                    </a:br>
                    <a:fld id="{52AB00C1-5289-4B81-B53D-0B4432243EAF}" type="VALUE">
                      <a:rPr lang="en-US" sz="1400" baseline="0" smtClean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</a:rPr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[VALUE]</a:t>
                    </a:fld>
                    <a:endParaRPr lang="en-US" sz="1400" baseline="0" dirty="0">
                      <a:ln>
                        <a:solidFill>
                          <a:schemeClr val="tx1">
                            <a:lumMod val="50000"/>
                          </a:schemeClr>
                        </a:solidFill>
                      </a:ln>
                      <a:noFill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ln>
                        <a:solidFill>
                          <a:schemeClr val="tx1">
                            <a:lumMod val="50000"/>
                          </a:schemeClr>
                        </a:solidFill>
                      </a:ln>
                      <a:noFill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353900098425194"/>
                      <c:h val="0.215538009424514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EA9-4FE7-AE50-CF4D56178F4B}"/>
                </c:ext>
              </c:extLst>
            </c:dLbl>
            <c:dLbl>
              <c:idx val="1"/>
              <c:layout>
                <c:manualLayout>
                  <c:x val="0.10468756151574803"/>
                  <c:y val="5.605435145476499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  <a:latin typeface="+mn-lt"/>
                        <a:ea typeface="+mn-ea"/>
                        <a:cs typeface="+mn-cs"/>
                      </a:defRPr>
                    </a:pPr>
                    <a:fld id="{F168AF70-BADF-45AE-8DB4-C2AE33712E53}" type="CATEGORYNAME">
                      <a:rPr lang="en-US" smtClean="0"/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[CATEGORY NAME]</a:t>
                    </a:fld>
                    <a:br>
                      <a:rPr lang="en-US" baseline="0" dirty="0"/>
                    </a:br>
                    <a:r>
                      <a:rPr lang="en-US" baseline="0" dirty="0"/>
                      <a:t> </a:t>
                    </a:r>
                    <a:fld id="{9AE19E51-396A-4568-B834-B082F1737720}" type="VALUE">
                      <a:rPr lang="en-US" baseline="0"/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ln>
                        <a:solidFill>
                          <a:schemeClr val="tx1">
                            <a:lumMod val="50000"/>
                          </a:schemeClr>
                        </a:solidFill>
                      </a:ln>
                      <a:noFill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554749015748"/>
                      <c:h val="0.221061790593461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EA9-4FE7-AE50-CF4D56178F4B}"/>
                </c:ext>
              </c:extLst>
            </c:dLbl>
            <c:dLbl>
              <c:idx val="2"/>
              <c:layout>
                <c:manualLayout>
                  <c:x val="-8.4374938484251996E-2"/>
                  <c:y val="9.427322744665014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ln>
                          <a:solidFill>
                            <a:schemeClr val="tx1">
                              <a:lumMod val="50000"/>
                            </a:schemeClr>
                          </a:solidFill>
                        </a:ln>
                        <a:noFill/>
                        <a:latin typeface="+mn-lt"/>
                        <a:ea typeface="+mn-ea"/>
                        <a:cs typeface="+mn-cs"/>
                      </a:defRPr>
                    </a:pPr>
                    <a:fld id="{6246F0C1-1EEE-48A9-92D2-C586445C143E}" type="CATEGORYNAME">
                      <a:rPr lang="en-US" smtClean="0"/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[CATEGORY NAME]</a:t>
                    </a:fld>
                    <a:br>
                      <a:rPr lang="en-US" baseline="0" dirty="0"/>
                    </a:br>
                    <a:fld id="{73316EFE-02A7-4860-B313-18C2694F7CFC}" type="VALUE">
                      <a:rPr lang="en-US" baseline="0" smtClean="0"/>
                      <a:pPr>
                        <a:defRPr sz="1400">
                          <a:ln>
                            <a:solidFill>
                              <a:schemeClr val="tx1">
                                <a:lumMod val="50000"/>
                              </a:schemeClr>
                            </a:solidFill>
                          </a:ln>
                          <a:noFill/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ln>
                        <a:solidFill>
                          <a:schemeClr val="tx1">
                            <a:lumMod val="50000"/>
                          </a:schemeClr>
                        </a:solidFill>
                      </a:ln>
                      <a:noFill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00775098425194"/>
                      <c:h val="0.1553215120310212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EA9-4FE7-AE50-CF4D56178F4B}"/>
                </c:ext>
              </c:extLst>
            </c:dLbl>
            <c:dLbl>
              <c:idx val="3"/>
              <c:layout>
                <c:manualLayout>
                  <c:x val="-0.11250000000000003"/>
                  <c:y val="-8.1533602116021689E-2"/>
                </c:manualLayout>
              </c:layout>
              <c:tx>
                <c:rich>
                  <a:bodyPr/>
                  <a:lstStyle/>
                  <a:p>
                    <a:fld id="{CD925DF7-1C5D-43FB-8C20-B837F2635A45}" type="CATEGORYNAME">
                      <a:rPr lang="en-US" smtClean="0"/>
                      <a:pPr/>
                      <a:t>[CATEGORY NAME]</a:t>
                    </a:fld>
                    <a:br>
                      <a:rPr lang="en-US" baseline="0" dirty="0"/>
                    </a:br>
                    <a:fld id="{94C88EE5-5168-4D98-A72A-4555289EF12A}" type="VALUE">
                      <a:rPr lang="en-US" baseline="0" smtClean="0"/>
                      <a:pPr/>
                      <a:t>[VALUE]</a:t>
                    </a:fld>
                    <a:endParaRPr lang="en-US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EA9-4FE7-AE50-CF4D56178F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Early</c:v>
                </c:pt>
                <c:pt idx="1">
                  <c:v>Late</c:v>
                </c:pt>
                <c:pt idx="2">
                  <c:v>On Time</c:v>
                </c:pt>
                <c:pt idx="3">
                  <c:v>Under Production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0.32019999999999998</c:v>
                </c:pt>
                <c:pt idx="1">
                  <c:v>0.2379</c:v>
                </c:pt>
                <c:pt idx="2">
                  <c:v>0.24299999999999999</c:v>
                </c:pt>
                <c:pt idx="3">
                  <c:v>0.19889999999999999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A9-4FE7-AE50-CF4D56178F4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318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63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28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865" y="248194"/>
            <a:ext cx="5093208" cy="2816352"/>
          </a:xfrm>
        </p:spPr>
        <p:txBody>
          <a:bodyPr anchor="b">
            <a:normAutofit/>
          </a:bodyPr>
          <a:lstStyle/>
          <a:p>
            <a:r>
              <a:rPr lang="en-US" dirty="0"/>
              <a:t>P552 Manufacturing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>
            <a:normAutofit/>
          </a:bodyPr>
          <a:lstStyle/>
          <a:p>
            <a:r>
              <a:rPr lang="en-US" dirty="0"/>
              <a:t>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23431-EC7D-B70A-E579-6353CA00086B}"/>
              </a:ext>
            </a:extLst>
          </p:cNvPr>
          <p:cNvSpPr txBox="1"/>
          <p:nvPr/>
        </p:nvSpPr>
        <p:spPr>
          <a:xfrm>
            <a:off x="9535887" y="5103674"/>
            <a:ext cx="265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badi" panose="020F0502020204030204" pitchFamily="34" charset="0"/>
              </a:rPr>
              <a:t>Raj Jadhav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1">
                <a:lumMod val="5000"/>
                <a:lumOff val="95000"/>
              </a:schemeClr>
            </a:gs>
            <a:gs pos="66000">
              <a:schemeClr val="accent1">
                <a:lumMod val="45000"/>
                <a:lumOff val="55000"/>
              </a:schemeClr>
            </a:gs>
            <a:gs pos="69000">
              <a:schemeClr val="accent1">
                <a:lumMod val="45000"/>
                <a:lumOff val="55000"/>
              </a:schemeClr>
            </a:gs>
            <a:gs pos="5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/>
              <a:t>Top 5 buyers</a:t>
            </a:r>
          </a:p>
        </p:txBody>
      </p:sp>
      <p:pic>
        <p:nvPicPr>
          <p:cNvPr id="23" name="Picture Placeholder 22" descr="People with payment terminal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751" r="8751"/>
          <a:stretch/>
        </p:blipFill>
        <p:spPr/>
      </p:pic>
      <p:pic>
        <p:nvPicPr>
          <p:cNvPr id="12" name="Content Placeholder 11" descr="A computer screen with text">
            <a:extLst>
              <a:ext uri="{FF2B5EF4-FFF2-40B4-BE49-F238E27FC236}">
                <a16:creationId xmlns:a16="http://schemas.microsoft.com/office/drawing/2014/main" id="{2D057B61-3F80-565B-8DF0-6E1BAB8CC6E6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3"/>
          <a:stretch>
            <a:fillRect/>
          </a:stretch>
        </p:blipFill>
        <p:spPr>
          <a:xfrm>
            <a:off x="5382857" y="370114"/>
            <a:ext cx="6138311" cy="3058886"/>
          </a:xfrm>
          <a:ln>
            <a:solidFill>
              <a:schemeClr val="tx1">
                <a:lumMod val="50000"/>
              </a:schemeClr>
            </a:solidFill>
          </a:ln>
          <a:effectLst>
            <a:softEdge rad="63500"/>
          </a:effectLst>
        </p:spPr>
      </p:pic>
      <p:pic>
        <p:nvPicPr>
          <p:cNvPr id="14" name="Content Placeholder 13" descr="A screenshot of a data&#10;&#10;Description automatically generated">
            <a:extLst>
              <a:ext uri="{FF2B5EF4-FFF2-40B4-BE49-F238E27FC236}">
                <a16:creationId xmlns:a16="http://schemas.microsoft.com/office/drawing/2014/main" id="{73792322-BA9E-7A04-F2EB-DF78D1680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62600" y="3803319"/>
            <a:ext cx="4794575" cy="2487750"/>
          </a:xfrm>
          <a:noFill/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15C17-5F37-EB7C-B4D9-CCBD92A8B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082" y="2231571"/>
            <a:ext cx="5471376" cy="3472543"/>
          </a:xfrm>
        </p:spPr>
        <p:txBody>
          <a:bodyPr/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More number of orders got delivered early with 3419 orders i.e., 32.02%.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Orders which delivered Late and On time has almost equal proportion i.e., 24%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Least number of orders are under production with order count 2124 out of 10,679 orders(19.89%).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6986B8A-7E7A-7E39-FC30-6EF692318C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06335"/>
              </p:ext>
            </p:extLst>
          </p:nvPr>
        </p:nvGraphicFramePr>
        <p:xfrm>
          <a:off x="4764315" y="1153886"/>
          <a:ext cx="8128000" cy="4984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2AE983D-8DBB-2E46-57F8-075A223239F1}"/>
              </a:ext>
            </a:extLst>
          </p:cNvPr>
          <p:cNvSpPr txBox="1"/>
          <p:nvPr/>
        </p:nvSpPr>
        <p:spPr>
          <a:xfrm>
            <a:off x="7427941" y="3321511"/>
            <a:ext cx="2800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Total Orders</a:t>
            </a:r>
            <a:br>
              <a:rPr lang="en-IN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10,679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DFFA3-1475-BE5E-3A45-C8F5B3593619}"/>
              </a:ext>
            </a:extLst>
          </p:cNvPr>
          <p:cNvSpPr txBox="1"/>
          <p:nvPr/>
        </p:nvSpPr>
        <p:spPr>
          <a:xfrm>
            <a:off x="200082" y="304800"/>
            <a:ext cx="474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Delivery Period</a:t>
            </a:r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1">
                <a:lumMod val="5000"/>
                <a:lumOff val="95000"/>
              </a:schemeClr>
            </a:gs>
            <a:gs pos="66000">
              <a:schemeClr val="accent1">
                <a:lumMod val="45000"/>
                <a:lumOff val="55000"/>
              </a:schemeClr>
            </a:gs>
            <a:gs pos="69000">
              <a:schemeClr val="accent1">
                <a:lumMod val="45000"/>
                <a:lumOff val="55000"/>
              </a:schemeClr>
            </a:gs>
            <a:gs pos="5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sz="2800" dirty="0"/>
              <a:t>Machine Cost per operation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ED5FF9D7-B1EF-F04E-6C95-5EADCEB468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1269" y="1936551"/>
            <a:ext cx="4296375" cy="2848373"/>
          </a:xfrm>
        </p:spPr>
      </p:pic>
      <p:pic>
        <p:nvPicPr>
          <p:cNvPr id="32" name="Picture Placeholder 31" descr="Stock exchange numbers">
            <a:extLst>
              <a:ext uri="{FF2B5EF4-FFF2-40B4-BE49-F238E27FC236}">
                <a16:creationId xmlns:a16="http://schemas.microsoft.com/office/drawing/2014/main" id="{24A9B74D-E2A1-3529-BC0C-6F3E582BA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442" b="2442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  <p:transition spd="slow" advClick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4CF0-46BA-BD1B-7A80-3E9072EF38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032F-F825-2882-60AC-7D735D1680DC}"/>
              </a:ext>
            </a:extLst>
          </p:cNvPr>
          <p:cNvSpPr txBox="1"/>
          <p:nvPr/>
        </p:nvSpPr>
        <p:spPr>
          <a:xfrm>
            <a:off x="3638608" y="182102"/>
            <a:ext cx="474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EXCEL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4FEDC-1B2B-9C79-29F8-23095E34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7396"/>
            <a:ext cx="6011694" cy="5483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B2AD1F-6641-0CB0-EFD0-8B22C854A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308" y="807396"/>
            <a:ext cx="5920901" cy="54836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8818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F0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4CF0-46BA-BD1B-7A80-3E9072EF38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E4537-7558-90E2-F595-AD341B5E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5" y="661478"/>
            <a:ext cx="5895903" cy="5077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8C1CF3-E7B8-A4C7-FE74-BE8D0FB4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947" y="661479"/>
            <a:ext cx="5997718" cy="5077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0C021-4637-F2DC-7E16-696BF7CE298C}"/>
              </a:ext>
            </a:extLst>
          </p:cNvPr>
          <p:cNvSpPr txBox="1"/>
          <p:nvPr/>
        </p:nvSpPr>
        <p:spPr>
          <a:xfrm>
            <a:off x="4240317" y="109726"/>
            <a:ext cx="4281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TABLEAU DASHBOARD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6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4CF0-46BA-BD1B-7A80-3E9072EF38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03312-048C-9D70-B71E-B11A899D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5140"/>
            <a:ext cx="5885234" cy="4630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F3D7D-BB9A-5193-D6AF-00191B8D5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84" y="1245140"/>
            <a:ext cx="5974210" cy="4630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3409B-433D-516B-9A59-F4F64972B35E}"/>
              </a:ext>
            </a:extLst>
          </p:cNvPr>
          <p:cNvSpPr txBox="1"/>
          <p:nvPr/>
        </p:nvSpPr>
        <p:spPr>
          <a:xfrm>
            <a:off x="3839182" y="367912"/>
            <a:ext cx="451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POWER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BI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DASHBOARD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43673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DFFA3-1475-BE5E-3A45-C8F5B3593619}"/>
              </a:ext>
            </a:extLst>
          </p:cNvPr>
          <p:cNvSpPr txBox="1"/>
          <p:nvPr/>
        </p:nvSpPr>
        <p:spPr>
          <a:xfrm>
            <a:off x="-575773" y="2333473"/>
            <a:ext cx="4154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EBB32-1F08-6B7E-D563-5CBF54034E5A}"/>
              </a:ext>
            </a:extLst>
          </p:cNvPr>
          <p:cNvSpPr txBox="1"/>
          <p:nvPr/>
        </p:nvSpPr>
        <p:spPr>
          <a:xfrm>
            <a:off x="265050" y="45477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Takeaways</a:t>
            </a:r>
            <a:endParaRPr lang="en-IN" sz="28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manufacturing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Highest percentage increase is 509.67% (Oct-Nov).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Highest percentage decrease is 98.57% (Nov-Dec)</a:t>
            </a:r>
            <a:endParaRPr lang="en-IN" sz="20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Rejection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Highest increase in rejection rate is 368.55% (Oct-Nov)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Highest decrease in rejection rate is 96.95% (Nov-Dec)</a:t>
            </a:r>
          </a:p>
          <a:p>
            <a:pPr lvl="1"/>
            <a:endParaRPr lang="en-IN" sz="20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Continue quality improvement initiatives and address units with higher downtime to enhance efficiency.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Continue production in the months of Apr, May, Jun, July and August for enhanced profits.</a:t>
            </a:r>
            <a:endParaRPr lang="en-IN" sz="20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 shift schedules and focus on identified bottlenecks for smoother production flow.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 quality control, optimize costs, balance production schedules, and analyse customer-specific issues.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3DB5A-5A85-F9FD-9E55-085839E5BDFF}"/>
              </a:ext>
            </a:extLst>
          </p:cNvPr>
          <p:cNvSpPr txBox="1"/>
          <p:nvPr/>
        </p:nvSpPr>
        <p:spPr>
          <a:xfrm>
            <a:off x="-575773" y="4425162"/>
            <a:ext cx="308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6A270-5B43-25D2-AC86-EF2A4AE84B93}"/>
              </a:ext>
            </a:extLst>
          </p:cNvPr>
          <p:cNvSpPr txBox="1"/>
          <p:nvPr/>
        </p:nvSpPr>
        <p:spPr>
          <a:xfrm>
            <a:off x="662378" y="4978299"/>
            <a:ext cx="10482943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Overall Insights</a:t>
            </a: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endParaRPr lang="en-IN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Quality control and efficiency improvements have positively impacted production metrics.</a:t>
            </a:r>
            <a:endParaRPr lang="en-IN" sz="2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 areas for further optimization and focus have been identified.</a:t>
            </a:r>
            <a:endParaRPr lang="en-IN" sz="2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kern="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Implement recommended actions to sustain and enhance production performance.</a:t>
            </a:r>
            <a:endParaRPr lang="en-IN" sz="2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sz="2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5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A12A52A-4C51-68B0-55DC-C404A0DB03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1011ED-5857-9C04-21BA-1607A6A1A1C4}"/>
              </a:ext>
            </a:extLst>
          </p:cNvPr>
          <p:cNvSpPr/>
          <p:nvPr/>
        </p:nvSpPr>
        <p:spPr>
          <a:xfrm>
            <a:off x="213393" y="2609541"/>
            <a:ext cx="11057642" cy="59388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  <a:latin typeface="Times New Roman"/>
                <a:cs typeface="Times New Roman"/>
              </a:rPr>
              <a:t>Tools </a:t>
            </a:r>
            <a:r>
              <a:rPr lang="en-IN" dirty="0">
                <a:solidFill>
                  <a:schemeClr val="tx1"/>
                </a:solidFill>
                <a:latin typeface="Times New Roman"/>
                <a:cs typeface="Times New Roman"/>
              </a:rPr>
              <a:t>: Excel, Tableau, Power-BI + MySQL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EF9204-BD9A-82C4-EA39-698E27445FDC}"/>
              </a:ext>
            </a:extLst>
          </p:cNvPr>
          <p:cNvSpPr/>
          <p:nvPr/>
        </p:nvSpPr>
        <p:spPr>
          <a:xfrm>
            <a:off x="213393" y="1206631"/>
            <a:ext cx="11057642" cy="113121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dirty="0">
                <a:solidFill>
                  <a:schemeClr val="tx1"/>
                </a:solidFill>
              </a:rPr>
              <a:t>The primary objective is to create a dynamic and insightful dashboard that helps corporate teams and branch heads monitor and enhance branch performance, ensuring alignment with overall business goals.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DAE29C13-8503-3DE0-1E35-B6A87E8CE442}"/>
              </a:ext>
            </a:extLst>
          </p:cNvPr>
          <p:cNvSpPr/>
          <p:nvPr/>
        </p:nvSpPr>
        <p:spPr>
          <a:xfrm>
            <a:off x="213393" y="3429000"/>
            <a:ext cx="11057642" cy="254524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Visibility: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Provides clear insights into performance metrics at both branch and individual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Decisions: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Facilitates strategic decision-making based on accurate and up-to-date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Targeted Strategies: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Helps identify areas for improvement and develop targeted strategies to boost business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Accountability: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Encourages accountability by tracking individual contributions and achievements.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1E0E750-2C71-A9CF-579E-9427CB84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93" y="-165463"/>
            <a:ext cx="5029200" cy="91657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ransition spd="slow" advClick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91657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Placeholder 4" descr="Worker in factory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387" r="22387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1763485"/>
            <a:ext cx="4834517" cy="497477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Manufactured Quantity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Rejected Quantity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Processed Quantity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Wastage Percentage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Employee Wise Rejected Quantity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Machine Wise Rejected Quantity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Production Comparison trend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Delivery period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Machine cost per operation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Top Buyers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B65FF56-31E6-A800-02E2-FEBE560F7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9E662C-A877-1817-1410-F847ADECBD00}"/>
              </a:ext>
            </a:extLst>
          </p:cNvPr>
          <p:cNvSpPr/>
          <p:nvPr/>
        </p:nvSpPr>
        <p:spPr>
          <a:xfrm>
            <a:off x="146958" y="2261507"/>
            <a:ext cx="2759528" cy="18097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Manufactured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8,67,66,796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24FA8-7849-77DF-948D-4E2529E663B5}"/>
              </a:ext>
            </a:extLst>
          </p:cNvPr>
          <p:cNvSpPr/>
          <p:nvPr/>
        </p:nvSpPr>
        <p:spPr>
          <a:xfrm>
            <a:off x="3619501" y="2536900"/>
            <a:ext cx="1861457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Processed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IN" sz="19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8,62,42,067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92E881-223F-D440-BB9C-C366BD8185A5}"/>
              </a:ext>
            </a:extLst>
          </p:cNvPr>
          <p:cNvSpPr/>
          <p:nvPr/>
        </p:nvSpPr>
        <p:spPr>
          <a:xfrm>
            <a:off x="6096000" y="2536900"/>
            <a:ext cx="1861457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Rejected Qty</a:t>
            </a:r>
          </a:p>
          <a:p>
            <a:pPr algn="ctr"/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5,24,729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0EDC5E-D5F7-DFCD-9F8A-E805D88E147D}"/>
              </a:ext>
            </a:extLst>
          </p:cNvPr>
          <p:cNvSpPr/>
          <p:nvPr/>
        </p:nvSpPr>
        <p:spPr>
          <a:xfrm>
            <a:off x="8572499" y="2536899"/>
            <a:ext cx="2100941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Wastage %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0.61%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550C9-1033-BFE2-8579-5746589783AE}"/>
              </a:ext>
            </a:extLst>
          </p:cNvPr>
          <p:cNvSpPr/>
          <p:nvPr/>
        </p:nvSpPr>
        <p:spPr>
          <a:xfrm>
            <a:off x="4114800" y="431512"/>
            <a:ext cx="3004457" cy="584775"/>
          </a:xfrm>
          <a:prstGeom prst="rect">
            <a:avLst/>
          </a:prstGeom>
          <a:pattFill prst="wd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KPI’s</a:t>
            </a:r>
          </a:p>
        </p:txBody>
      </p:sp>
    </p:spTree>
    <p:extLst>
      <p:ext uri="{BB962C8B-B14F-4D97-AF65-F5344CB8AC3E}">
        <p14:creationId xmlns:p14="http://schemas.microsoft.com/office/powerpoint/2010/main" val="79657520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B65FF56-31E6-A800-02E2-FEBE560F7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9E662C-A877-1817-1410-F847ADECBD00}"/>
              </a:ext>
            </a:extLst>
          </p:cNvPr>
          <p:cNvSpPr/>
          <p:nvPr/>
        </p:nvSpPr>
        <p:spPr>
          <a:xfrm>
            <a:off x="179615" y="2536899"/>
            <a:ext cx="2269671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Manufactured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8,67,66,796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24FA8-7849-77DF-948D-4E2529E663B5}"/>
              </a:ext>
            </a:extLst>
          </p:cNvPr>
          <p:cNvSpPr/>
          <p:nvPr/>
        </p:nvSpPr>
        <p:spPr>
          <a:xfrm>
            <a:off x="3035754" y="2205051"/>
            <a:ext cx="2759528" cy="18097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Processed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IN" sz="19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8,62,42,067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92E881-223F-D440-BB9C-C366BD8185A5}"/>
              </a:ext>
            </a:extLst>
          </p:cNvPr>
          <p:cNvSpPr/>
          <p:nvPr/>
        </p:nvSpPr>
        <p:spPr>
          <a:xfrm>
            <a:off x="6381750" y="2536899"/>
            <a:ext cx="2000250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Rejected Qty</a:t>
            </a:r>
          </a:p>
          <a:p>
            <a:pPr algn="ctr"/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5,24,729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0EDC5E-D5F7-DFCD-9F8A-E805D88E147D}"/>
              </a:ext>
            </a:extLst>
          </p:cNvPr>
          <p:cNvSpPr/>
          <p:nvPr/>
        </p:nvSpPr>
        <p:spPr>
          <a:xfrm>
            <a:off x="9040585" y="2536899"/>
            <a:ext cx="2000251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Wastage %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0.61%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550C9-1033-BFE2-8579-5746589783AE}"/>
              </a:ext>
            </a:extLst>
          </p:cNvPr>
          <p:cNvSpPr/>
          <p:nvPr/>
        </p:nvSpPr>
        <p:spPr>
          <a:xfrm>
            <a:off x="4114800" y="431512"/>
            <a:ext cx="3004457" cy="584775"/>
          </a:xfrm>
          <a:prstGeom prst="rect">
            <a:avLst/>
          </a:prstGeom>
          <a:pattFill prst="wd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KPI’s</a:t>
            </a:r>
          </a:p>
        </p:txBody>
      </p:sp>
    </p:spTree>
    <p:extLst>
      <p:ext uri="{BB962C8B-B14F-4D97-AF65-F5344CB8AC3E}">
        <p14:creationId xmlns:p14="http://schemas.microsoft.com/office/powerpoint/2010/main" val="20110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B65FF56-31E6-A800-02E2-FEBE560F7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9E662C-A877-1817-1410-F847ADECBD00}"/>
              </a:ext>
            </a:extLst>
          </p:cNvPr>
          <p:cNvSpPr/>
          <p:nvPr/>
        </p:nvSpPr>
        <p:spPr>
          <a:xfrm>
            <a:off x="146958" y="2536899"/>
            <a:ext cx="2182585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Manufactured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8,67,66,796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24FA8-7849-77DF-948D-4E2529E663B5}"/>
              </a:ext>
            </a:extLst>
          </p:cNvPr>
          <p:cNvSpPr/>
          <p:nvPr/>
        </p:nvSpPr>
        <p:spPr>
          <a:xfrm>
            <a:off x="3211287" y="2536900"/>
            <a:ext cx="1992084" cy="1146054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Processed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IN" sz="19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8,62,42,067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92E881-223F-D440-BB9C-C366BD8185A5}"/>
              </a:ext>
            </a:extLst>
          </p:cNvPr>
          <p:cNvSpPr/>
          <p:nvPr/>
        </p:nvSpPr>
        <p:spPr>
          <a:xfrm>
            <a:off x="5772152" y="2102998"/>
            <a:ext cx="2805791" cy="2013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Rejected Qty</a:t>
            </a:r>
          </a:p>
          <a:p>
            <a:pPr algn="ctr"/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5,24,729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0EDC5E-D5F7-DFCD-9F8A-E805D88E147D}"/>
              </a:ext>
            </a:extLst>
          </p:cNvPr>
          <p:cNvSpPr/>
          <p:nvPr/>
        </p:nvSpPr>
        <p:spPr>
          <a:xfrm>
            <a:off x="9146724" y="2536899"/>
            <a:ext cx="2119990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Wastage %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0.61%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550C9-1033-BFE2-8579-5746589783AE}"/>
              </a:ext>
            </a:extLst>
          </p:cNvPr>
          <p:cNvSpPr/>
          <p:nvPr/>
        </p:nvSpPr>
        <p:spPr>
          <a:xfrm>
            <a:off x="4114800" y="431512"/>
            <a:ext cx="3004457" cy="584775"/>
          </a:xfrm>
          <a:prstGeom prst="rect">
            <a:avLst/>
          </a:prstGeom>
          <a:pattFill prst="wd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KPI’s</a:t>
            </a:r>
          </a:p>
        </p:txBody>
      </p:sp>
    </p:spTree>
    <p:extLst>
      <p:ext uri="{BB962C8B-B14F-4D97-AF65-F5344CB8AC3E}">
        <p14:creationId xmlns:p14="http://schemas.microsoft.com/office/powerpoint/2010/main" val="275695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B65FF56-31E6-A800-02E2-FEBE560F7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9E662C-A877-1817-1410-F847ADECBD00}"/>
              </a:ext>
            </a:extLst>
          </p:cNvPr>
          <p:cNvSpPr/>
          <p:nvPr/>
        </p:nvSpPr>
        <p:spPr>
          <a:xfrm>
            <a:off x="356510" y="2536899"/>
            <a:ext cx="2324099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Manufactured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8,67,66,796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B24FA8-7849-77DF-948D-4E2529E663B5}"/>
              </a:ext>
            </a:extLst>
          </p:cNvPr>
          <p:cNvSpPr/>
          <p:nvPr/>
        </p:nvSpPr>
        <p:spPr>
          <a:xfrm>
            <a:off x="3376614" y="2536899"/>
            <a:ext cx="1942420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Processed Qty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IN" sz="1900" b="1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8,62,42,067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92E881-223F-D440-BB9C-C366BD8185A5}"/>
              </a:ext>
            </a:extLst>
          </p:cNvPr>
          <p:cNvSpPr/>
          <p:nvPr/>
        </p:nvSpPr>
        <p:spPr>
          <a:xfrm>
            <a:off x="6015037" y="2536899"/>
            <a:ext cx="1985963" cy="114605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Rejected Qty</a:t>
            </a:r>
          </a:p>
          <a:p>
            <a:pPr algn="ctr"/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5,24,729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0EDC5E-D5F7-DFCD-9F8A-E805D88E147D}"/>
              </a:ext>
            </a:extLst>
          </p:cNvPr>
          <p:cNvSpPr/>
          <p:nvPr/>
        </p:nvSpPr>
        <p:spPr>
          <a:xfrm>
            <a:off x="8697004" y="1970314"/>
            <a:ext cx="2569710" cy="2144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Wastage %</a:t>
            </a: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19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0.61%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550C9-1033-BFE2-8579-5746589783AE}"/>
              </a:ext>
            </a:extLst>
          </p:cNvPr>
          <p:cNvSpPr/>
          <p:nvPr/>
        </p:nvSpPr>
        <p:spPr>
          <a:xfrm>
            <a:off x="4114800" y="431512"/>
            <a:ext cx="3004457" cy="584775"/>
          </a:xfrm>
          <a:prstGeom prst="rect">
            <a:avLst/>
          </a:prstGeom>
          <a:pattFill prst="wd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KPI’s</a:t>
            </a:r>
          </a:p>
        </p:txBody>
      </p:sp>
    </p:spTree>
    <p:extLst>
      <p:ext uri="{BB962C8B-B14F-4D97-AF65-F5344CB8AC3E}">
        <p14:creationId xmlns:p14="http://schemas.microsoft.com/office/powerpoint/2010/main" val="4061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1">
                <a:lumMod val="5000"/>
                <a:lumOff val="95000"/>
              </a:schemeClr>
            </a:gs>
            <a:gs pos="66000">
              <a:schemeClr val="accent1">
                <a:lumMod val="45000"/>
                <a:lumOff val="55000"/>
              </a:schemeClr>
            </a:gs>
            <a:gs pos="69000">
              <a:schemeClr val="accent1">
                <a:lumMod val="45000"/>
                <a:lumOff val="55000"/>
              </a:schemeClr>
            </a:gs>
            <a:gs pos="5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EB302-AC58-A671-7334-599F55324026}"/>
              </a:ext>
            </a:extLst>
          </p:cNvPr>
          <p:cNvSpPr txBox="1"/>
          <p:nvPr/>
        </p:nvSpPr>
        <p:spPr>
          <a:xfrm>
            <a:off x="5312229" y="227260"/>
            <a:ext cx="5932715" cy="3000821"/>
          </a:xfrm>
          <a:prstGeom prst="rect">
            <a:avLst/>
          </a:prstGeom>
          <a:noFill/>
          <a:effectLst>
            <a:softEdge rad="7620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Machine MC027 registered the highest manufactured quantity, totalling over 10.2 M.</a:t>
            </a:r>
            <a:br>
              <a:rPr lang="en-IN" sz="2100" dirty="0"/>
            </a:b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The average number of units manufactured by all machines is 5.7 M.</a:t>
            </a:r>
            <a:br>
              <a:rPr lang="en-IN" sz="2100" dirty="0"/>
            </a:b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Machine MC102 manufactured the least number of units, totalling only 493 units.</a:t>
            </a:r>
          </a:p>
        </p:txBody>
      </p:sp>
      <p:pic>
        <p:nvPicPr>
          <p:cNvPr id="3" name="Picture 2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BCA77F0D-4985-9C02-7334-D97BB68085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66" y="3521063"/>
            <a:ext cx="10048362" cy="320173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CB6C3-69DA-5973-CC9A-A70A6CC18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22" y="104337"/>
            <a:ext cx="4948535" cy="32326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475364754"/>
      </p:ext>
    </p:extLst>
  </p:cSld>
  <p:clrMapOvr>
    <a:masterClrMapping/>
  </p:clrMapOvr>
  <p:transition spd="slow">
    <p:strips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accent1">
                <a:lumMod val="5000"/>
                <a:lumOff val="95000"/>
              </a:schemeClr>
            </a:gs>
            <a:gs pos="6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5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graph of blue and black bars&#10;&#10;Description automatically generated">
            <a:extLst>
              <a:ext uri="{FF2B5EF4-FFF2-40B4-BE49-F238E27FC236}">
                <a16:creationId xmlns:a16="http://schemas.microsoft.com/office/drawing/2014/main" id="{312C2050-07C6-F07A-810D-C7CFF383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27671"/>
            <a:ext cx="4846485" cy="340265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EB302-AC58-A671-7334-599F55324026}"/>
              </a:ext>
            </a:extLst>
          </p:cNvPr>
          <p:cNvSpPr txBox="1"/>
          <p:nvPr/>
        </p:nvSpPr>
        <p:spPr>
          <a:xfrm>
            <a:off x="5453744" y="1727671"/>
            <a:ext cx="593271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Machine MC025 registered a large number of rejections, totalling 33,660.</a:t>
            </a:r>
            <a:br>
              <a:rPr lang="en-IN" sz="2100" dirty="0"/>
            </a:b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The average number of rejections made by all machines is 22,037.</a:t>
            </a:r>
            <a:br>
              <a:rPr lang="en-IN" sz="2100" dirty="0"/>
            </a:br>
            <a:endParaRPr lang="en-IN" sz="2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100" dirty="0"/>
              <a:t>Machine MC061 produced the least number of rejections, totalling only 10.</a:t>
            </a:r>
          </a:p>
        </p:txBody>
      </p:sp>
    </p:spTree>
    <p:extLst>
      <p:ext uri="{BB962C8B-B14F-4D97-AF65-F5344CB8AC3E}">
        <p14:creationId xmlns:p14="http://schemas.microsoft.com/office/powerpoint/2010/main" val="15376306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2" id="{58ACA827-3819-46BF-9F1B-29C93E1280DF}" vid="{26F0C15B-5100-493D-AFA2-F4BC413732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566</Words>
  <Application>Microsoft Office PowerPoint</Application>
  <PresentationFormat>Widescreen</PresentationFormat>
  <Paragraphs>114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Abadi</vt:lpstr>
      <vt:lpstr>ADLaM Display</vt:lpstr>
      <vt:lpstr>Aptos</vt:lpstr>
      <vt:lpstr>Arial</vt:lpstr>
      <vt:lpstr>Arial Black</vt:lpstr>
      <vt:lpstr>Avenir Next LT Pro</vt:lpstr>
      <vt:lpstr>Avenir Next LT Pro Light</vt:lpstr>
      <vt:lpstr>Calibri</vt:lpstr>
      <vt:lpstr>Courier New</vt:lpstr>
      <vt:lpstr>Times New Roman</vt:lpstr>
      <vt:lpstr>Wingdings</vt:lpstr>
      <vt:lpstr>Custom</vt:lpstr>
      <vt:lpstr>P552 Manufacturing analysis</vt:lpstr>
      <vt:lpstr>summary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5 buyers</vt:lpstr>
      <vt:lpstr>PowerPoint Presentation</vt:lpstr>
      <vt:lpstr>Machine Cost per operation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P552 Manufacturing analysis</dc:title>
  <dc:creator>Pavan Kumawat</dc:creator>
  <cp:lastModifiedBy>sayprint</cp:lastModifiedBy>
  <cp:revision>25</cp:revision>
  <dcterms:created xsi:type="dcterms:W3CDTF">2024-07-18T12:14:15Z</dcterms:created>
  <dcterms:modified xsi:type="dcterms:W3CDTF">2024-10-21T03:42:08Z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